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6" r:id="rId10"/>
    <p:sldId id="267" r:id="rId11"/>
    <p:sldId id="262" r:id="rId12"/>
    <p:sldId id="269" r:id="rId13"/>
    <p:sldId id="263" r:id="rId14"/>
    <p:sldId id="271" r:id="rId15"/>
    <p:sldId id="270" r:id="rId16"/>
    <p:sldId id="272" r:id="rId17"/>
    <p:sldId id="268" r:id="rId18"/>
    <p:sldId id="265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2C2C3-7FDC-4128-A407-AB5ACC74E56E}" v="6" dt="2024-07-10T15:06:11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jsterveld, Elmar van" userId="4fca4566-22a3-4abd-a76f-9e4939cad21c" providerId="ADAL" clId="{A0C2C2C3-7FDC-4128-A407-AB5ACC74E56E}"/>
    <pc:docChg chg="undo custSel modSld">
      <pc:chgData name="Bijsterveld, Elmar van" userId="4fca4566-22a3-4abd-a76f-9e4939cad21c" providerId="ADAL" clId="{A0C2C2C3-7FDC-4128-A407-AB5ACC74E56E}" dt="2024-07-10T15:06:40.368" v="35" actId="14100"/>
      <pc:docMkLst>
        <pc:docMk/>
      </pc:docMkLst>
      <pc:sldChg chg="modSp mod">
        <pc:chgData name="Bijsterveld, Elmar van" userId="4fca4566-22a3-4abd-a76f-9e4939cad21c" providerId="ADAL" clId="{A0C2C2C3-7FDC-4128-A407-AB5ACC74E56E}" dt="2024-07-10T13:18:44.038" v="0" actId="114"/>
        <pc:sldMkLst>
          <pc:docMk/>
          <pc:sldMk cId="1512371222" sldId="260"/>
        </pc:sldMkLst>
        <pc:spChg chg="mod">
          <ac:chgData name="Bijsterveld, Elmar van" userId="4fca4566-22a3-4abd-a76f-9e4939cad21c" providerId="ADAL" clId="{A0C2C2C3-7FDC-4128-A407-AB5ACC74E56E}" dt="2024-07-10T13:18:44.038" v="0" actId="114"/>
          <ac:spMkLst>
            <pc:docMk/>
            <pc:sldMk cId="1512371222" sldId="260"/>
            <ac:spMk id="4" creationId="{488C37E3-E4B4-82C1-17DB-403940012249}"/>
          </ac:spMkLst>
        </pc:spChg>
      </pc:sldChg>
      <pc:sldChg chg="addSp delSp modSp mod">
        <pc:chgData name="Bijsterveld, Elmar van" userId="4fca4566-22a3-4abd-a76f-9e4939cad21c" providerId="ADAL" clId="{A0C2C2C3-7FDC-4128-A407-AB5ACC74E56E}" dt="2024-07-10T15:06:40.368" v="35" actId="14100"/>
        <pc:sldMkLst>
          <pc:docMk/>
          <pc:sldMk cId="3376665569" sldId="262"/>
        </pc:sldMkLst>
        <pc:spChg chg="del mod">
          <ac:chgData name="Bijsterveld, Elmar van" userId="4fca4566-22a3-4abd-a76f-9e4939cad21c" providerId="ADAL" clId="{A0C2C2C3-7FDC-4128-A407-AB5ACC74E56E}" dt="2024-07-10T14:48:16.136" v="8" actId="478"/>
          <ac:spMkLst>
            <pc:docMk/>
            <pc:sldMk cId="3376665569" sldId="262"/>
            <ac:spMk id="4" creationId="{2EF3354D-C06D-4DBA-9BAC-24CB81E57BF1}"/>
          </ac:spMkLst>
        </pc:spChg>
        <pc:spChg chg="add del mod">
          <ac:chgData name="Bijsterveld, Elmar van" userId="4fca4566-22a3-4abd-a76f-9e4939cad21c" providerId="ADAL" clId="{A0C2C2C3-7FDC-4128-A407-AB5ACC74E56E}" dt="2024-07-10T14:48:17.903" v="9" actId="478"/>
          <ac:spMkLst>
            <pc:docMk/>
            <pc:sldMk cId="3376665569" sldId="262"/>
            <ac:spMk id="6" creationId="{DD00EDEA-549C-6B98-1E7B-1FCE91F12D63}"/>
          </ac:spMkLst>
        </pc:spChg>
        <pc:picChg chg="add del mod">
          <ac:chgData name="Bijsterveld, Elmar van" userId="4fca4566-22a3-4abd-a76f-9e4939cad21c" providerId="ADAL" clId="{A0C2C2C3-7FDC-4128-A407-AB5ACC74E56E}" dt="2024-07-10T14:52:49.823" v="17" actId="478"/>
          <ac:picMkLst>
            <pc:docMk/>
            <pc:sldMk cId="3376665569" sldId="262"/>
            <ac:picMk id="8" creationId="{42C95C6B-172C-1E9D-145F-5A9B2BE59A01}"/>
          </ac:picMkLst>
        </pc:picChg>
        <pc:picChg chg="add del mod">
          <ac:chgData name="Bijsterveld, Elmar van" userId="4fca4566-22a3-4abd-a76f-9e4939cad21c" providerId="ADAL" clId="{A0C2C2C3-7FDC-4128-A407-AB5ACC74E56E}" dt="2024-07-10T15:05:53.174" v="29" actId="478"/>
          <ac:picMkLst>
            <pc:docMk/>
            <pc:sldMk cId="3376665569" sldId="262"/>
            <ac:picMk id="10" creationId="{AF6BD8CE-5208-B959-19F1-0F5711663ECD}"/>
          </ac:picMkLst>
        </pc:picChg>
        <pc:picChg chg="add del mod">
          <ac:chgData name="Bijsterveld, Elmar van" userId="4fca4566-22a3-4abd-a76f-9e4939cad21c" providerId="ADAL" clId="{A0C2C2C3-7FDC-4128-A407-AB5ACC74E56E}" dt="2024-07-10T14:56:27.867" v="22" actId="931"/>
          <ac:picMkLst>
            <pc:docMk/>
            <pc:sldMk cId="3376665569" sldId="262"/>
            <ac:picMk id="12" creationId="{368223A8-7E7F-5C64-F732-3B8DD77C7C2E}"/>
          </ac:picMkLst>
        </pc:picChg>
        <pc:picChg chg="add mod ord">
          <ac:chgData name="Bijsterveld, Elmar van" userId="4fca4566-22a3-4abd-a76f-9e4939cad21c" providerId="ADAL" clId="{A0C2C2C3-7FDC-4128-A407-AB5ACC74E56E}" dt="2024-07-10T14:57:05.955" v="28" actId="167"/>
          <ac:picMkLst>
            <pc:docMk/>
            <pc:sldMk cId="3376665569" sldId="262"/>
            <ac:picMk id="14" creationId="{90E66C20-8F3B-B57B-7F3B-8A7EF433623A}"/>
          </ac:picMkLst>
        </pc:picChg>
        <pc:picChg chg="add mod ord">
          <ac:chgData name="Bijsterveld, Elmar van" userId="4fca4566-22a3-4abd-a76f-9e4939cad21c" providerId="ADAL" clId="{A0C2C2C3-7FDC-4128-A407-AB5ACC74E56E}" dt="2024-07-10T15:06:40.368" v="35" actId="14100"/>
          <ac:picMkLst>
            <pc:docMk/>
            <pc:sldMk cId="3376665569" sldId="262"/>
            <ac:picMk id="16" creationId="{B1027427-242B-0727-256B-891FE651D581}"/>
          </ac:picMkLst>
        </pc:picChg>
      </pc:sldChg>
      <pc:sldChg chg="modSp mod">
        <pc:chgData name="Bijsterveld, Elmar van" userId="4fca4566-22a3-4abd-a76f-9e4939cad21c" providerId="ADAL" clId="{A0C2C2C3-7FDC-4128-A407-AB5ACC74E56E}" dt="2024-07-10T13:26:12.855" v="6" actId="20577"/>
        <pc:sldMkLst>
          <pc:docMk/>
          <pc:sldMk cId="900967853" sldId="266"/>
        </pc:sldMkLst>
        <pc:spChg chg="mod">
          <ac:chgData name="Bijsterveld, Elmar van" userId="4fca4566-22a3-4abd-a76f-9e4939cad21c" providerId="ADAL" clId="{A0C2C2C3-7FDC-4128-A407-AB5ACC74E56E}" dt="2024-07-10T13:26:12.855" v="6" actId="20577"/>
          <ac:spMkLst>
            <pc:docMk/>
            <pc:sldMk cId="900967853" sldId="266"/>
            <ac:spMk id="4" creationId="{488C37E3-E4B4-82C1-17DB-403940012249}"/>
          </ac:spMkLst>
        </pc:spChg>
      </pc:sldChg>
      <pc:sldChg chg="modSp mod">
        <pc:chgData name="Bijsterveld, Elmar van" userId="4fca4566-22a3-4abd-a76f-9e4939cad21c" providerId="ADAL" clId="{A0C2C2C3-7FDC-4128-A407-AB5ACC74E56E}" dt="2024-07-10T13:20:15.986" v="4" actId="20577"/>
        <pc:sldMkLst>
          <pc:docMk/>
          <pc:sldMk cId="3818141092" sldId="267"/>
        </pc:sldMkLst>
        <pc:spChg chg="mod">
          <ac:chgData name="Bijsterveld, Elmar van" userId="4fca4566-22a3-4abd-a76f-9e4939cad21c" providerId="ADAL" clId="{A0C2C2C3-7FDC-4128-A407-AB5ACC74E56E}" dt="2024-07-10T13:20:15.986" v="4" actId="20577"/>
          <ac:spMkLst>
            <pc:docMk/>
            <pc:sldMk cId="3818141092" sldId="267"/>
            <ac:spMk id="4" creationId="{488C37E3-E4B4-82C1-17DB-403940012249}"/>
          </ac:spMkLst>
        </pc:spChg>
      </pc:sldChg>
      <pc:sldChg chg="modSp mod">
        <pc:chgData name="Bijsterveld, Elmar van" userId="4fca4566-22a3-4abd-a76f-9e4939cad21c" providerId="ADAL" clId="{A0C2C2C3-7FDC-4128-A407-AB5ACC74E56E}" dt="2024-07-10T13:19:56.957" v="2" actId="20577"/>
        <pc:sldMkLst>
          <pc:docMk/>
          <pc:sldMk cId="2866067287" sldId="271"/>
        </pc:sldMkLst>
        <pc:spChg chg="mod">
          <ac:chgData name="Bijsterveld, Elmar van" userId="4fca4566-22a3-4abd-a76f-9e4939cad21c" providerId="ADAL" clId="{A0C2C2C3-7FDC-4128-A407-AB5ACC74E56E}" dt="2024-07-10T13:19:56.957" v="2" actId="20577"/>
          <ac:spMkLst>
            <pc:docMk/>
            <pc:sldMk cId="2866067287" sldId="271"/>
            <ac:spMk id="4" creationId="{7E982DB4-CE67-E754-C3DD-BB2A40B908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E073-9FEA-4C9A-BA92-FE935A3FEDD7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CE363-296C-4FEF-8D44-C8505845D9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09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E363-296C-4FEF-8D44-C8505845D93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7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">
    <p:bg>
      <p:bgPr>
        <a:solidFill>
          <a:srgbClr val="E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23542" r="476" b="31784"/>
          <a:stretch/>
        </p:blipFill>
        <p:spPr>
          <a:xfrm>
            <a:off x="5674192" y="5184000"/>
            <a:ext cx="3168000" cy="10463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702000"/>
            <a:ext cx="10141200" cy="16560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[Datum]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00" y="2448000"/>
            <a:ext cx="4068000" cy="2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0" y="702000"/>
            <a:ext cx="4680000" cy="45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5306400"/>
            <a:ext cx="3654000" cy="90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7297200" y="0"/>
            <a:ext cx="4680000" cy="4752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7297738" y="4802400"/>
            <a:ext cx="4679950" cy="9366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993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3376800" y="0"/>
            <a:ext cx="5436000" cy="63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16000" y="4896000"/>
            <a:ext cx="3124800" cy="1440000"/>
          </a:xfrm>
        </p:spPr>
        <p:txBody>
          <a:bodyPr anchor="b" anchorCtr="0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58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26000" y="216000"/>
            <a:ext cx="4680000" cy="468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5112000"/>
            <a:ext cx="4680000" cy="900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6487200" y="216000"/>
            <a:ext cx="4680000" cy="468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487200" y="5112000"/>
            <a:ext cx="4679950" cy="93662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76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4680000" cy="32400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487200" y="2789238"/>
            <a:ext cx="4680000" cy="32400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56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3366000"/>
            <a:ext cx="10141200" cy="266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1025525" y="2790000"/>
            <a:ext cx="10140950" cy="5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1387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2610000"/>
          </a:xfrm>
        </p:spPr>
        <p:txBody>
          <a:bodyPr/>
          <a:lstStyle>
            <a:lvl1pPr>
              <a:defRPr b="0" i="1" cap="non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025525" y="3798000"/>
            <a:ext cx="8712000" cy="7731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101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media 2"/>
          <p:cNvSpPr>
            <a:spLocks noGrp="1"/>
          </p:cNvSpPr>
          <p:nvPr>
            <p:ph type="media" sz="quarter" idx="12"/>
          </p:nvPr>
        </p:nvSpPr>
        <p:spPr>
          <a:xfrm>
            <a:off x="1026000" y="216000"/>
            <a:ext cx="10141200" cy="62100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841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16812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rgbClr val="164389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[Datum]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23364" b="30012"/>
          <a:stretch/>
        </p:blipFill>
        <p:spPr>
          <a:xfrm>
            <a:off x="5653052" y="5184000"/>
            <a:ext cx="3168000" cy="1078144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026000" y="2790000"/>
            <a:ext cx="10141200" cy="1080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aseline="0">
                <a:solidFill>
                  <a:srgbClr val="1643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1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16812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rgbClr val="164389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[Datum]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026000" y="2772000"/>
            <a:ext cx="101412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1643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91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8400" y="2790000"/>
            <a:ext cx="50724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15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46800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487200" y="2789238"/>
            <a:ext cx="4680000" cy="32400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101412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0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dia vol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6572250"/>
            <a:ext cx="12192000" cy="2857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ts val="200"/>
              </a:lnSpc>
              <a:defRPr sz="200" baseline="0">
                <a:solidFill>
                  <a:srgbClr val="EAB8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73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dia tekstmar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26000" y="216000"/>
            <a:ext cx="10141200" cy="621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56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0" y="702000"/>
            <a:ext cx="5706000" cy="3924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4716000"/>
            <a:ext cx="4680000" cy="14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6487200" y="0"/>
            <a:ext cx="4680000" cy="63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980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6000" y="2790000"/>
            <a:ext cx="10141200" cy="28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7200" y="6642000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000"/>
              </a:lnSpc>
              <a:defRPr sz="10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1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/>
  <p:txStyles>
    <p:titleStyle>
      <a:lvl1pPr algn="ctr" defTabSz="914400" rtl="0" eaLnBrk="1" latinLnBrk="0" hangingPunct="1">
        <a:lnSpc>
          <a:spcPts val="3800"/>
        </a:lnSpc>
        <a:spcBef>
          <a:spcPct val="0"/>
        </a:spcBef>
        <a:buNone/>
        <a:defRPr sz="3800" kern="1200" cap="all" baseline="0">
          <a:solidFill>
            <a:srgbClr val="164389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kern="1200" baseline="0">
          <a:solidFill>
            <a:srgbClr val="16438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b="0" i="1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2pPr>
      <a:lvl3pPr marL="226800" indent="-226800" algn="l" defTabSz="914400" rtl="0" eaLnBrk="1" latinLnBrk="0" hangingPunct="1">
        <a:lnSpc>
          <a:spcPts val="2150"/>
        </a:lnSpc>
        <a:spcBef>
          <a:spcPts val="0"/>
        </a:spcBef>
        <a:buClr>
          <a:srgbClr val="EAB800"/>
        </a:buClr>
        <a:buFont typeface="Arial" panose="020B0604020202020204" pitchFamily="34" charset="0"/>
        <a:buChar char="•"/>
        <a:defRPr sz="1800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3pPr>
      <a:lvl4pPr marL="226800" indent="-226800" algn="l" defTabSz="914400" rtl="0" eaLnBrk="1" latinLnBrk="0" hangingPunct="1">
        <a:lnSpc>
          <a:spcPts val="2150"/>
        </a:lnSpc>
        <a:spcBef>
          <a:spcPts val="0"/>
        </a:spcBef>
        <a:buClr>
          <a:srgbClr val="EAB800"/>
        </a:buClr>
        <a:buSzPct val="100000"/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b="0" i="1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Presentatie</a:t>
            </a:r>
            <a:br>
              <a:rPr lang="nl-NL" dirty="0"/>
            </a:br>
            <a:r>
              <a:rPr lang="nl-NL" dirty="0"/>
              <a:t>“Herinrichting Hoge Rijndijk“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208776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55141-5529-C3B6-767D-7240C9A49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gaan wij de aankomende periode doen?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8037FB-ED45-1F66-6EA6-F6539CE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7E982DB4-CE67-E754-C3DD-BB2A40B90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000" y="2707115"/>
            <a:ext cx="10141200" cy="3567769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Onderzoeken welke </a:t>
            </a:r>
            <a:r>
              <a:rPr lang="nl-NL" sz="2800" u="sng" dirty="0"/>
              <a:t>tijdelijke verkeersmaatregelen</a:t>
            </a:r>
            <a:r>
              <a:rPr lang="nl-NL" sz="2800" dirty="0"/>
              <a:t> we op korte termijn kunnen aanbrengen in het 30km/uur gedeelte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Nieuwe bewonersavond – september 2024 – waar de tijdelijke verkeersmaatregelen in het 30km/uur gebied worden gepresenteerd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Alle inwoners kunnen op- en aanmerkingen maken op de gepresenteerd stukken</a:t>
            </a:r>
          </a:p>
          <a:p>
            <a:pPr algn="l"/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58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55141-5529-C3B6-767D-7240C9A49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gaan wij de aankomende periode doen?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8037FB-ED45-1F66-6EA6-F6539CE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7E982DB4-CE67-E754-C3DD-BB2A40B90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000" y="2707115"/>
            <a:ext cx="10141200" cy="3567769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Gemeente beoordeelt de binnengekomen op- en aanmerkingen en past het ontwerp hierop aan.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Definitief ontwerp inclusief raming wordt voorgelegd aan het college.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Voor het eind van 2024 zijn de tijdelijke verkeersmaatregelen in het 30km/uur gedeelte aangebracht.</a:t>
            </a:r>
          </a:p>
          <a:p>
            <a:pPr algn="l"/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06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55141-5529-C3B6-767D-7240C9A49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gaan wij de aankomende periode doen?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8037FB-ED45-1F66-6EA6-F6539CE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7E982DB4-CE67-E754-C3DD-BB2A40B90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000" y="2789999"/>
            <a:ext cx="10141200" cy="3567769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Uitzetten asfalt- en funderingsonderzoek</a:t>
            </a:r>
          </a:p>
          <a:p>
            <a:pPr algn="l">
              <a:lnSpc>
                <a:spcPct val="100000"/>
              </a:lnSpc>
            </a:pPr>
            <a:r>
              <a:rPr lang="nl-NL" sz="3200" dirty="0"/>
              <a:t>	-</a:t>
            </a:r>
            <a:r>
              <a:rPr lang="nl-NL" sz="2400" dirty="0"/>
              <a:t>75 x constructieboringen inclusief DLC onderzoek</a:t>
            </a:r>
          </a:p>
          <a:p>
            <a:pPr algn="l">
              <a:lnSpc>
                <a:spcPct val="100000"/>
              </a:lnSpc>
            </a:pPr>
            <a:r>
              <a:rPr lang="nl-NL" sz="2400" dirty="0"/>
              <a:t>	- 20 x onderzoek fundering (standaard samenstelling en asbest kwalitatief)</a:t>
            </a:r>
          </a:p>
          <a:p>
            <a:pPr algn="l">
              <a:lnSpc>
                <a:spcPct val="100000"/>
              </a:lnSpc>
            </a:pPr>
            <a:r>
              <a:rPr lang="nl-NL" sz="2400" dirty="0"/>
              <a:t>	- onderzoeken worden uitgevoerd door een geaccrediteerd laboratorium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Inzetten scanauto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Externe partij inschakelen voor nieuwe berekening en  hoeveelheden</a:t>
            </a:r>
          </a:p>
          <a:p>
            <a:pPr algn="l"/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33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55141-5529-C3B6-767D-7240C9A49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gaan wij de aankomende periode doen?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8037FB-ED45-1F66-6EA6-F6539CE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7E982DB4-CE67-E754-C3DD-BB2A40B90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000" y="2789999"/>
            <a:ext cx="10141200" cy="3567769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3200" dirty="0"/>
              <a:t>Samenwerking met overige projecten onderzoeken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3200" dirty="0"/>
              <a:t>Hoeveelheden en kosten doorfietsroute inzichtelijk maken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3200" dirty="0"/>
              <a:t>Gesprekken voeren met provincie Zuid-Holland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3200" dirty="0"/>
              <a:t>Kabel en leidingbedrijven op de hoogte brengen van de toekomstige projecten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3200" dirty="0"/>
          </a:p>
          <a:p>
            <a:pPr algn="l"/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57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55141-5529-C3B6-767D-7240C9A49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gaan wij de aankomende periode doen?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8037FB-ED45-1F66-6EA6-F6539CE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7E982DB4-CE67-E754-C3DD-BB2A40B90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000" y="2789999"/>
            <a:ext cx="10141200" cy="3567769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3200" dirty="0"/>
              <a:t>Gesprekken voeren met gemeente Leiden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3200" dirty="0"/>
              <a:t>Huidig ontwerp optimaliseren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3200" dirty="0"/>
              <a:t>Nieuwe bewonersavond voorjaar 2025 waarin we terugblikken op de nieuwe 30km/uur inrichting en de huidige stand van het project verduidelijken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88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B694A-012E-CD2E-5794-B31C74182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Rondvraag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26A5F5-3963-D63B-AE00-FE4539AE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4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F64FB-5714-112B-CC87-E5D983385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Nederland - Engeland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3AB1E5-BAB1-DEC7-477D-DF3EC6E3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0F17AD-D2DE-A086-37AE-74EBC28C4F6E}"/>
              </a:ext>
            </a:extLst>
          </p:cNvPr>
          <p:cNvSpPr txBox="1"/>
          <p:nvPr/>
        </p:nvSpPr>
        <p:spPr>
          <a:xfrm>
            <a:off x="951375" y="3577611"/>
            <a:ext cx="301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19:30 tot 20:30</a:t>
            </a:r>
          </a:p>
        </p:txBody>
      </p:sp>
      <p:pic>
        <p:nvPicPr>
          <p:cNvPr id="7" name="Afbeelding 6" descr="Afbeelding met sport, persoon, atletiekwedstrijd, gras">
            <a:extLst>
              <a:ext uri="{FF2B5EF4-FFF2-40B4-BE49-F238E27FC236}">
                <a16:creationId xmlns:a16="http://schemas.microsoft.com/office/drawing/2014/main" id="{6A2C8617-62AB-626B-0D2F-E8695B4B5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69" y="2696248"/>
            <a:ext cx="4197051" cy="23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49D19-F0F4-58A3-2CDA-814AB47EE3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Agenda</a:t>
            </a:r>
            <a:endParaRPr lang="nl-NL" b="1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EF84C53-BBE9-213F-AAAA-73308041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AC8B8034-C9CC-99C4-C96D-70C31A881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000" y="2789999"/>
            <a:ext cx="10141200" cy="2712537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Opening informatieavond door wethouder A. Beekhuizen-Wesseling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Voorstelronde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Wat heeft de gemeente het afgelopen jaar gedaan?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Wat gaat de gemeente de aankomende periode doen?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Vragen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Sluiting 20:30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421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A391D-E1D1-141E-D323-262E8F34B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Voorstelronde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EEC249D-B904-9024-E145-7C5BC467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FAC6E832-0368-BDA7-3F7E-E0E4F5629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000" y="2790000"/>
            <a:ext cx="10141200" cy="222844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NL" sz="2800" dirty="0"/>
              <a:t>Angelique Beekhuizen-Wesseling	Wethouder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Elmar van Bijsterveld			Teamleider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Alma de Jong				Beleidsmedewerker verkeer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Johan Benning				Beleidsmedewerker wegen/OVL</a:t>
            </a:r>
          </a:p>
          <a:p>
            <a:pPr algn="l">
              <a:lnSpc>
                <a:spcPct val="100000"/>
              </a:lnSpc>
            </a:pPr>
            <a:r>
              <a:rPr lang="nl-NL" sz="2800" dirty="0"/>
              <a:t>John Fray					Toezichthouder/directievoerder</a:t>
            </a:r>
          </a:p>
        </p:txBody>
      </p:sp>
    </p:spTree>
    <p:extLst>
      <p:ext uri="{BB962C8B-B14F-4D97-AF65-F5344CB8AC3E}">
        <p14:creationId xmlns:p14="http://schemas.microsoft.com/office/powerpoint/2010/main" val="193376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80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669005"/>
          </a:xfrm>
        </p:spPr>
        <p:txBody>
          <a:bodyPr/>
          <a:lstStyle/>
          <a:p>
            <a:r>
              <a:rPr lang="nl-NL" dirty="0"/>
              <a:t>Wat hebben wij het afgelopen jaar gedaan?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713" y="1834400"/>
            <a:ext cx="10141200" cy="3282693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Huidige stand van het ontwerp – juni 2023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April 2024 gesprek met inwoners op gemeentehuis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nl-NL" dirty="0"/>
              <a:t>	</a:t>
            </a:r>
            <a:r>
              <a:rPr lang="nl-NL" sz="2400" i="1" dirty="0"/>
              <a:t>- bewoners geven aan dat gemeente niet luistert</a:t>
            </a: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nl-NL" sz="2400" dirty="0"/>
              <a:t>	- geen drempels in de Hoge Rijndijk </a:t>
            </a:r>
            <a:r>
              <a:rPr lang="nl-NL" sz="2400" dirty="0" err="1"/>
              <a:t>ivm</a:t>
            </a:r>
            <a:r>
              <a:rPr lang="nl-NL" sz="2400" dirty="0"/>
              <a:t> trillingen</a:t>
            </a: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nl-NL" sz="2400" dirty="0"/>
              <a:t>	- overlast landbouwverkeer</a:t>
            </a: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nl-NL" sz="2400" dirty="0"/>
              <a:t>	- overlast vrachtverkeer</a:t>
            </a: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nl-NL" sz="2400" dirty="0"/>
              <a:t>	- veel te hoge snelheden in 30km/uur gedeelte</a:t>
            </a: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nl-NL" sz="2400" dirty="0"/>
              <a:t>	- knip of afsluiting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37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729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669005"/>
          </a:xfrm>
        </p:spPr>
        <p:txBody>
          <a:bodyPr/>
          <a:lstStyle/>
          <a:p>
            <a:r>
              <a:rPr lang="nl-NL" dirty="0"/>
              <a:t>Wat hebben wij het afgelopen jaar gedaan?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713" y="1834399"/>
            <a:ext cx="10141200" cy="4698205"/>
          </a:xfrm>
        </p:spPr>
        <p:txBody>
          <a:bodyPr/>
          <a:lstStyle/>
          <a:p>
            <a:pPr lvl="1" indent="-45720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nl-NL" sz="2800" dirty="0"/>
              <a:t>Mei 2024 wijkbezoek Rijndijk door college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	- bewonersavond organiseren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	- snelheidsdisplay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	- extra verkeersborden 30km/u</a:t>
            </a:r>
          </a:p>
          <a:p>
            <a:pPr lvl="1" indent="-45720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nl-NL" sz="2800" dirty="0"/>
              <a:t>Planning toekomstige projecten </a:t>
            </a:r>
            <a:r>
              <a:rPr lang="nl-NL" sz="2800" dirty="0" err="1"/>
              <a:t>irt</a:t>
            </a:r>
            <a:r>
              <a:rPr lang="nl-NL" sz="2800" dirty="0"/>
              <a:t> tot herinrichting Hoge Rijndijk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	- vervangen brug </a:t>
            </a:r>
            <a:r>
              <a:rPr lang="nl-NL" sz="2800" dirty="0" err="1"/>
              <a:t>Weipoortse</a:t>
            </a:r>
            <a:r>
              <a:rPr lang="nl-NL" sz="2800" dirty="0"/>
              <a:t> vliet opstarten 2024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	- groot onderhoud </a:t>
            </a:r>
            <a:r>
              <a:rPr lang="nl-NL" sz="2800" dirty="0" err="1"/>
              <a:t>Rijnegom</a:t>
            </a:r>
            <a:r>
              <a:rPr lang="nl-NL" sz="2800" dirty="0"/>
              <a:t> oost opstarten 2024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96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729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669005"/>
          </a:xfrm>
        </p:spPr>
        <p:txBody>
          <a:bodyPr/>
          <a:lstStyle/>
          <a:p>
            <a:r>
              <a:rPr lang="nl-NL" dirty="0"/>
              <a:t>Wat hebben wij het afgelopen jaar gedaan?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713" y="1834399"/>
            <a:ext cx="10141200" cy="4698205"/>
          </a:xfrm>
        </p:spPr>
        <p:txBody>
          <a:bodyPr/>
          <a:lstStyle/>
          <a:p>
            <a:pPr lvl="1" indent="-45720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nl-NL" sz="2800" dirty="0"/>
              <a:t>Planning toekomstige projecten </a:t>
            </a:r>
            <a:r>
              <a:rPr lang="nl-NL" sz="2800" dirty="0" err="1"/>
              <a:t>irt</a:t>
            </a:r>
            <a:r>
              <a:rPr lang="nl-NL" sz="2800" dirty="0"/>
              <a:t> tot herinrichting Hoge Rijndijk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	- herinrichting Hoge Rijndijk en realisatie doorfietsroute op 			  grondgebied van gemeente Alphen aan den Rijn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	- realisatie doorfietsroute op grondgebied van gemeente Leiden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	- voorbereidingen transitie warmte 2030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	- realisatie doorfietsroute Hoge Rijndijk oost 2025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814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kaart, diagram, Plan, tekst&#10;&#10;Automatisch gegenereerde beschrijving">
            <a:extLst>
              <a:ext uri="{FF2B5EF4-FFF2-40B4-BE49-F238E27FC236}">
                <a16:creationId xmlns:a16="http://schemas.microsoft.com/office/drawing/2014/main" id="{90E66C20-8F3B-B57B-7F3B-8A7EF433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07" y="2509736"/>
            <a:ext cx="4047732" cy="26038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578C7E-B3D7-84FE-9634-D1BD2B92D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hebben wij het afgelopen jaar gedaan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7B8EDC-D448-B254-93D2-2568C042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pic>
        <p:nvPicPr>
          <p:cNvPr id="16" name="Afbeelding 15" descr="Afbeelding met kaart, Plan, tekst&#10;&#10;Automatisch gegenereerde beschrijving">
            <a:extLst>
              <a:ext uri="{FF2B5EF4-FFF2-40B4-BE49-F238E27FC236}">
                <a16:creationId xmlns:a16="http://schemas.microsoft.com/office/drawing/2014/main" id="{B1027427-242B-0727-256B-891FE651D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2" y="2859931"/>
            <a:ext cx="5358850" cy="27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6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C3E8E1-E5AB-329F-D00A-4245C3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729" y="1834400"/>
            <a:ext cx="5791242" cy="876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F848D-0A97-21E5-C08D-EEE5321B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669005"/>
          </a:xfrm>
        </p:spPr>
        <p:txBody>
          <a:bodyPr/>
          <a:lstStyle/>
          <a:p>
            <a:r>
              <a:rPr lang="nl-NL" dirty="0"/>
              <a:t>Wat hebben wij het afgelopen jaar gedaan?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A63EA1-ECA7-7FC9-9BDD-89BFFFD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[Datum]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8C37E3-E4B4-82C1-17DB-40394001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237" y="1635800"/>
            <a:ext cx="10141200" cy="4698205"/>
          </a:xfrm>
        </p:spPr>
        <p:txBody>
          <a:bodyPr/>
          <a:lstStyle/>
          <a:p>
            <a:pPr lvl="1" indent="-45720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nl-NL" sz="2800" dirty="0"/>
              <a:t>Beoordeling raming</a:t>
            </a:r>
          </a:p>
          <a:p>
            <a:pPr lvl="1" indent="-45720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nl-NL" sz="2800" dirty="0"/>
              <a:t>Raadsvoorstel (besluit 11 juli 2024)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</a:t>
            </a:r>
            <a:r>
              <a:rPr lang="nl-NL" sz="2400" dirty="0"/>
              <a:t>- kennis te nemen van het ontwerp Hoge Rijndijk met bijbehorende 	  	  	  rapportage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400" dirty="0"/>
              <a:t>	- verzoek om nadere onderzoeken te doen naar ondergrond, fasering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400" dirty="0"/>
              <a:t>	   kosten en financieringsmogelijkheden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400" dirty="0"/>
              <a:t>	- een voorbereidingskrediet van </a:t>
            </a: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€ 150.000 beschikbaar te stellen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400" kern="100" dirty="0">
                <a:cs typeface="Calibri" panose="020F0502020204030204" pitchFamily="34" charset="0"/>
              </a:rPr>
              <a:t>	- nader onderzoek te doen naar welke financiële middelen er nodig zijn om in</a:t>
            </a:r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400" kern="100" dirty="0">
                <a:cs typeface="Calibri" panose="020F0502020204030204" pitchFamily="34" charset="0"/>
              </a:rPr>
              <a:t>      2024 tijdelijke maatregelen te treffen op de Hoge Rijndijk</a:t>
            </a:r>
            <a:endParaRPr lang="nl-NL" sz="2400" dirty="0"/>
          </a:p>
          <a:p>
            <a:pPr marL="0" lvl="1" algn="l">
              <a:lnSpc>
                <a:spcPct val="100000"/>
              </a:lnSpc>
              <a:tabLst>
                <a:tab pos="265113" algn="l"/>
              </a:tabLst>
            </a:pPr>
            <a:r>
              <a:rPr lang="nl-NL" sz="2800" dirty="0"/>
              <a:t>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79106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Zoeterwoude">
      <a:dk1>
        <a:srgbClr val="164389"/>
      </a:dk1>
      <a:lt1>
        <a:sysClr val="window" lastClr="FFFFFF"/>
      </a:lt1>
      <a:dk2>
        <a:srgbClr val="164389"/>
      </a:dk2>
      <a:lt2>
        <a:srgbClr val="E7E6E6"/>
      </a:lt2>
      <a:accent1>
        <a:srgbClr val="EAB800"/>
      </a:accent1>
      <a:accent2>
        <a:srgbClr val="16438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oeterwou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6AE5618-0325-4DCA-A6D8-F943077AE962}" vid="{61A82FE6-47A6-4CBD-8000-A5BA82135AF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1DD25B088964FAF2B6DCFADB30ABF" ma:contentTypeVersion="31" ma:contentTypeDescription="Een nieuw document maken." ma:contentTypeScope="" ma:versionID="8bb33c3bf711e5711753cfb88735f3a3">
  <xsd:schema xmlns:xsd="http://www.w3.org/2001/XMLSchema" xmlns:xs="http://www.w3.org/2001/XMLSchema" xmlns:p="http://schemas.microsoft.com/office/2006/metadata/properties" xmlns:ns2="http://schemas.debble.com/" xmlns:ns3="fcbcf2f6-f15f-4676-aa9e-e8af1cb5fc14" xmlns:ns4="614f0ad1-1556-4b48-9a43-4e96be5c8693" targetNamespace="http://schemas.microsoft.com/office/2006/metadata/properties" ma:root="true" ma:fieldsID="c9e9db18dbea0708c6be5b09171326b8" ns2:_="" ns3:_="" ns4:_="">
    <xsd:import namespace="http://schemas.debble.com/"/>
    <xsd:import namespace="fcbcf2f6-f15f-4676-aa9e-e8af1cb5fc14"/>
    <xsd:import namespace="614f0ad1-1556-4b48-9a43-4e96be5c8693"/>
    <xsd:element name="properties">
      <xsd:complexType>
        <xsd:sequence>
          <xsd:element name="documentManagement">
            <xsd:complexType>
              <xsd:all>
                <xsd:element ref="ns2:eCPredefinedTax1TaxHTField0" minOccurs="0"/>
                <xsd:element ref="ns3:TaxCatchAll" minOccurs="0"/>
                <xsd:element ref="ns2:eCPredefinedTax2TaxHTField0" minOccurs="0"/>
                <xsd:element ref="ns2:eCPredefinedTax3TaxHTField0" minOccurs="0"/>
                <xsd:element ref="ns2:eCPredefinedTax4TaxHTField0" minOccurs="0"/>
                <xsd:element ref="ns2:eCPredefinedTax5TaxHTField0" minOccurs="0"/>
                <xsd:element ref="ns2:kBInformationPageTaxHTField0" minOccurs="0"/>
                <xsd:element ref="ns2:kBSubCategoryTaxHTField0" minOccurs="0"/>
                <xsd:element ref="ns2:kBCategoryTaxHTField0" minOccurs="0"/>
                <xsd:element ref="ns2:kBDocId" minOccurs="0"/>
                <xsd:element ref="ns2:kBGuidelines" minOccurs="0"/>
                <xsd:element ref="ns2:eCStartingDate" minOccurs="0"/>
                <xsd:element ref="ns2:eCResponsiblePerson" minOccurs="0"/>
                <xsd:element ref="ns2:eCExpirationDate" minOccurs="0"/>
                <xsd:element ref="ns2:eCRevisionDate" minOccurs="0"/>
                <xsd:element ref="ns2:eCRevisionMailSent" minOccurs="0"/>
                <xsd:element ref="ns2:eCExpirationMailSent" minOccurs="0"/>
                <xsd:element ref="ns2:kBWorksiteUr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debble.com/" elementFormDefault="qualified">
    <xsd:import namespace="http://schemas.microsoft.com/office/2006/documentManagement/types"/>
    <xsd:import namespace="http://schemas.microsoft.com/office/infopath/2007/PartnerControls"/>
    <xsd:element name="eCPredefinedTax1TaxHTField0" ma:index="9" nillable="true" ma:taxonomy="true" ma:internalName="eCPredefinedTax1TaxHTField0" ma:taxonomyFieldName="eCPredefinedTax1" ma:displayName="Organisatie onderdeel" ma:default="" ma:fieldId="{7fdde5b0-2916-474f-b399-f577ad8e9d17}" ma:taxonomyMulti="true" ma:sspId="111a3439-1d4c-408e-919b-7f3b2cc70625" ma:termSetId="ec044ec7-ef57-4853-1337-b588a5c4b0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2TaxHTField0" ma:index="12" nillable="true" ma:taxonomy="true" ma:internalName="eCPredefinedTax2TaxHTField0" ma:taxonomyFieldName="eCPredefinedTax2" ma:displayName="VSP nieuws bestemd voor:" ma:default="" ma:fieldId="{767c497d-0d92-4ca7-aef7-8ded43da1413}" ma:taxonomyMulti="true" ma:sspId="111a3439-1d4c-408e-919b-7f3b2cc70625" ma:termSetId="ec044ec7-ef57-4853-1337-b588a5c4b0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3TaxHTField0" ma:index="14" nillable="true" ma:taxonomy="true" ma:internalName="eCPredefinedTax3TaxHTField0" ma:taxonomyFieldName="eCPredefinedTax3" ma:displayName="Predefined Taxonomy 3_hidden" ma:default="" ma:fieldId="{ab9f6acd-819f-4e6d-af4d-6d6054b7a1c1}" ma:taxonomyMulti="true" ma:sspId="111a3439-1d4c-408e-919b-7f3b2cc70625" ma:termSetId="ec044ec7-ef57-4853-1337-b588a5c4b0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4TaxHTField0" ma:index="16" nillable="true" ma:taxonomy="true" ma:internalName="eCPredefinedTax4TaxHTField0" ma:taxonomyFieldName="eCPredefinedTax4" ma:displayName="Predefined Taxonomy 4_hidden" ma:default="" ma:fieldId="{36bc0eae-d37b-4e8d-be00-714dda25ed5d}" ma:taxonomyMulti="true" ma:sspId="111a3439-1d4c-408e-919b-7f3b2cc70625" ma:termSetId="ec044ec7-ef57-4853-1337-b588a5c4b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5TaxHTField0" ma:index="18" nillable="true" ma:taxonomy="true" ma:internalName="eCPredefinedTax5TaxHTField0" ma:taxonomyFieldName="eCPredefinedTax5" ma:displayName="Predefined Taxonomy 5_hidden" ma:default="" ma:fieldId="{4da65b72-4427-4385-8d83-9a30a8d129b3}" ma:taxonomyMulti="true" ma:sspId="111a3439-1d4c-408e-919b-7f3b2cc70625" ma:termSetId="ec044ec7-ef57-4853-1337-b588a5c4b0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InformationPageTaxHTField0" ma:index="19" nillable="true" ma:taxonomy="true" ma:internalName="kBInformationPageTaxHTField0" ma:taxonomyFieldName="kBInformationPage" ma:displayName="Pagina" ma:default="" ma:fieldId="{bbca6594-6620-4d2c-b7af-a1250e260739}" ma:taxonomyMulti="true" ma:sspId="111a3439-1d4c-408e-919b-7f3b2cc70625" ma:termSetId="3fa8a46a-5bb0-4f2f-a24f-aec060f6dd5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BSubCategoryTaxHTField0" ma:index="21" nillable="true" ma:taxonomy="true" ma:internalName="kBSubCategoryTaxHTField0" ma:taxonomyFieldName="kBSubCategory" ma:displayName="Subcategorie" ma:default="" ma:fieldId="{f29f1ab7-60f7-4958-8709-dc6086d929b7}" ma:taxonomyMulti="true" ma:sspId="111a3439-1d4c-408e-919b-7f3b2cc70625" ma:termSetId="3fa8a46a-5bb0-4f2f-a24f-aec060f6dd5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BCategoryTaxHTField0" ma:index="23" nillable="true" ma:taxonomy="true" ma:internalName="kBCategoryTaxHTField0" ma:taxonomyFieldName="kBCategory" ma:displayName="Categorie" ma:default="1;#Communicatie|6b2ceae0-9e44-483f-bd85-9d86cd374745" ma:fieldId="{e7910b6b-07ce-4516-8356-5504a5f27e23}" ma:taxonomyMulti="true" ma:sspId="111a3439-1d4c-408e-919b-7f3b2cc70625" ma:termSetId="3fa8a46a-5bb0-4f2f-a24f-aec060f6dd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DocId" ma:index="25" nillable="true" ma:displayName="kBDocId" ma:internalName="kBDocId">
      <xsd:simpleType>
        <xsd:restriction base="dms:Text"/>
      </xsd:simpleType>
    </xsd:element>
    <xsd:element name="kBGuidelines" ma:index="26" nillable="true" ma:displayName="kBGuidelines" ma:internalName="kBGuidelines">
      <xsd:simpleType>
        <xsd:restriction base="dms:Note">
          <xsd:maxLength value="255"/>
        </xsd:restriction>
      </xsd:simpleType>
    </xsd:element>
    <xsd:element name="eCStartingDate" ma:index="27" nillable="true" ma:displayName="Start Datum" ma:format="DateOnly" ma:internalName="eCStartingDate">
      <xsd:simpleType>
        <xsd:restriction base="dms:DateTime"/>
      </xsd:simpleType>
    </xsd:element>
    <xsd:element name="eCResponsiblePerson" ma:index="28" nillable="true" ma:displayName="Verantwoordelijke persoon" ma:internalName="eCResponsiblePerson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ExpirationDate" ma:index="29" nillable="true" ma:displayName="Vervaldatum" ma:format="DateOnly" ma:internalName="eCExpirationDate">
      <xsd:simpleType>
        <xsd:restriction base="dms:DateTime"/>
      </xsd:simpleType>
    </xsd:element>
    <xsd:element name="eCRevisionDate" ma:index="30" nillable="true" ma:displayName="Revisie datum" ma:format="DateOnly" ma:internalName="eCRevisionDate">
      <xsd:simpleType>
        <xsd:restriction base="dms:DateTime"/>
      </xsd:simpleType>
    </xsd:element>
    <xsd:element name="eCRevisionMailSent" ma:index="31" nillable="true" ma:displayName="Revisie mail verstuurd" ma:internalName="eCRevisionMailSent">
      <xsd:simpleType>
        <xsd:restriction base="dms:Boolean"/>
      </xsd:simpleType>
    </xsd:element>
    <xsd:element name="eCExpirationMailSent" ma:index="32" nillable="true" ma:displayName="Verloopmail verstuurd" ma:internalName="eCExpirationMailSent">
      <xsd:simpleType>
        <xsd:restriction base="dms:Boolean"/>
      </xsd:simpleType>
    </xsd:element>
    <xsd:element name="kBWorksiteUrl" ma:index="33" nillable="true" ma:displayName="Worksite Url" ma:hidden="true" ma:internalName="kBWorksiteUr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cf2f6-f15f-4676-aa9e-e8af1cb5fc1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a0c3e92-cef2-4618-8fa0-5b4417fc78a4}" ma:internalName="TaxCatchAll" ma:showField="CatchAllData" ma:web="fcbcf2f6-f15f-4676-aa9e-e8af1cb5fc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f0ad1-1556-4b48-9a43-4e96be5c8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BInformationPageTaxHTField0 xmlns="http://schemas.debble.com/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Huisstijl en templates</TermName>
          <TermId xmlns="http://schemas.microsoft.com/office/infopath/2007/PartnerControls">0ab3d9e5-17d0-47ae-b73c-c5ab1b719910</TermId>
        </TermInfo>
      </Terms>
    </kBInformationPageTaxHTField0>
    <kBSubCategoryTaxHTField0 xmlns="http://schemas.debble.com/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Huisstijl en templates</TermName>
          <TermId xmlns="http://schemas.microsoft.com/office/infopath/2007/PartnerControls">0ab3d9e5-17d0-47ae-b73c-c5ab1b719910</TermId>
        </TermInfo>
      </Terms>
    </kBSubCategoryTaxHTField0>
    <eCPredefinedTax2TaxHTField0 xmlns="http://schemas.debble.com/">
      <Terms xmlns="http://schemas.microsoft.com/office/infopath/2007/PartnerControls"/>
    </eCPredefinedTax2TaxHTField0>
    <eCExpirationMailSent xmlns="http://schemas.debble.com/" xsi:nil="true"/>
    <TaxCatchAll xmlns="fcbcf2f6-f15f-4676-aa9e-e8af1cb5fc14">
      <Value>1</Value>
      <Value>18</Value>
    </TaxCatchAll>
    <eCExpirationDate xmlns="http://schemas.debble.com/" xsi:nil="true"/>
    <eCResponsiblePerson xmlns="http://schemas.debble.com/">
      <UserInfo>
        <DisplayName/>
        <AccountId xsi:nil="true"/>
        <AccountType/>
      </UserInfo>
    </eCResponsiblePerson>
    <eCPredefinedTax1TaxHTField0 xmlns="http://schemas.debble.com/">
      <Terms xmlns="http://schemas.microsoft.com/office/infopath/2007/PartnerControls"/>
    </eCPredefinedTax1TaxHTField0>
    <kBCategoryTaxHTField0 xmlns="http://schemas.debble.com/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Communicatie</TermName>
          <TermId xmlns="http://schemas.microsoft.com/office/infopath/2007/PartnerControls">6b2ceae0-9e44-483f-bd85-9d86cd374745</TermId>
        </TermInfo>
      </Terms>
    </kBCategoryTaxHTField0>
    <kBDocId xmlns="http://schemas.debble.com/" xsi:nil="true"/>
    <eCRevisionMailSent xmlns="http://schemas.debble.com/" xsi:nil="true"/>
    <kBWorksiteUrl xmlns="http://schemas.debble.com/" xsi:nil="true"/>
    <eCPredefinedTax5TaxHTField0 xmlns="http://schemas.debble.com/">
      <Terms xmlns="http://schemas.microsoft.com/office/infopath/2007/PartnerControls"/>
    </eCPredefinedTax5TaxHTField0>
    <eCStartingDate xmlns="http://schemas.debble.com/" xsi:nil="true"/>
    <eCRevisionDate xmlns="http://schemas.debble.com/" xsi:nil="true"/>
    <eCPredefinedTax4TaxHTField0 xmlns="http://schemas.debble.com/">
      <Terms xmlns="http://schemas.microsoft.com/office/infopath/2007/PartnerControls"/>
    </eCPredefinedTax4TaxHTField0>
    <eCPredefinedTax3TaxHTField0 xmlns="http://schemas.debble.com/">
      <Terms xmlns="http://schemas.microsoft.com/office/infopath/2007/PartnerControls"/>
    </eCPredefinedTax3TaxHTField0>
    <kBGuidelines xmlns="http://schemas.debble.com/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5FB8BA-9085-4C74-B323-05DD4CCEA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debble.com/"/>
    <ds:schemaRef ds:uri="fcbcf2f6-f15f-4676-aa9e-e8af1cb5fc14"/>
    <ds:schemaRef ds:uri="614f0ad1-1556-4b48-9a43-4e96be5c8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F72FD-4AF9-46C5-90E6-24F6A793768F}">
  <ds:schemaRefs>
    <ds:schemaRef ds:uri="http://schemas.microsoft.com/office/2006/metadata/properties"/>
    <ds:schemaRef ds:uri="http://schemas.microsoft.com/office/infopath/2007/PartnerControls"/>
    <ds:schemaRef ds:uri="http://schemas.debble.com/"/>
    <ds:schemaRef ds:uri="fcbcf2f6-f15f-4676-aa9e-e8af1cb5fc14"/>
  </ds:schemaRefs>
</ds:datastoreItem>
</file>

<file path=customXml/itemProps3.xml><?xml version="1.0" encoding="utf-8"?>
<ds:datastoreItem xmlns:ds="http://schemas.openxmlformats.org/officeDocument/2006/customXml" ds:itemID="{61EC1911-0353-4C0C-88B4-FC2F5EC6D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Zoeterwoude 2021 (1)</Template>
  <TotalTime>441</TotalTime>
  <Words>642</Words>
  <Application>Microsoft Office PowerPoint</Application>
  <PresentationFormat>Breedbeeld</PresentationFormat>
  <Paragraphs>102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Kantoorthema</vt:lpstr>
      <vt:lpstr>Presentatie “Herinrichting Hoge Rijndijk“</vt:lpstr>
      <vt:lpstr>Nederland - Engeland</vt:lpstr>
      <vt:lpstr>Agenda</vt:lpstr>
      <vt:lpstr>Voorstelronde</vt:lpstr>
      <vt:lpstr>Wat hebben wij het afgelopen jaar gedaan?</vt:lpstr>
      <vt:lpstr>Wat hebben wij het afgelopen jaar gedaan?</vt:lpstr>
      <vt:lpstr>Wat hebben wij het afgelopen jaar gedaan?</vt:lpstr>
      <vt:lpstr>Wat hebben wij het afgelopen jaar gedaan</vt:lpstr>
      <vt:lpstr>Wat hebben wij het afgelopen jaar gedaan?</vt:lpstr>
      <vt:lpstr>Wat gaan wij de aankomende periode doen?</vt:lpstr>
      <vt:lpstr>Wat gaan wij de aankomende periode doen?</vt:lpstr>
      <vt:lpstr>Wat gaan wij de aankomende periode doen?</vt:lpstr>
      <vt:lpstr>Wat gaan wij de aankomende periode doen?</vt:lpstr>
      <vt:lpstr>Wat gaan wij de aankomende periode doen?</vt:lpstr>
      <vt:lpstr>Rondvraag</vt:lpstr>
    </vt:vector>
  </TitlesOfParts>
  <Company>Servicepunt 71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Schouten, Daphne</dc:creator>
  <cp:lastModifiedBy>Bijsterveld, Elmar van</cp:lastModifiedBy>
  <cp:revision>3</cp:revision>
  <dcterms:created xsi:type="dcterms:W3CDTF">2024-07-10T07:14:53Z</dcterms:created>
  <dcterms:modified xsi:type="dcterms:W3CDTF">2024-07-10T15:06:41Z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0x0101004251DD25B088964FAF2B6DCFADB30ABF</vt:lpwstr>
  </property>
  <property fmtid="{D5CDD505-2E9C-101B-9397-08002B2CF9AE}" pid="3" name="kBSubCategory">
    <vt:lpwstr>18;#Huisstijl en templates|0ab3d9e5-17d0-47ae-b73c-c5ab1b719910</vt:lpwstr>
  </property>
  <property fmtid="{D5CDD505-2E9C-101B-9397-08002B2CF9AE}" pid="4" name="eCPredefinedTax5">
    <vt:lpwstr/>
  </property>
  <property fmtid="{D5CDD505-2E9C-101B-9397-08002B2CF9AE}" pid="5" name="eCPredefinedTax1">
    <vt:lpwstr/>
  </property>
  <property fmtid="{D5CDD505-2E9C-101B-9397-08002B2CF9AE}" pid="6" name="eCPredefinedTax4">
    <vt:lpwstr/>
  </property>
  <property fmtid="{D5CDD505-2E9C-101B-9397-08002B2CF9AE}" pid="7" name="kBInformationPage">
    <vt:lpwstr>18;#Huisstijl en templates|0ab3d9e5-17d0-47ae-b73c-c5ab1b719910</vt:lpwstr>
  </property>
  <property fmtid="{D5CDD505-2E9C-101B-9397-08002B2CF9AE}" pid="8" name="kBCategory">
    <vt:lpwstr>1;#Communicatie|6b2ceae0-9e44-483f-bd85-9d86cd374745</vt:lpwstr>
  </property>
  <property fmtid="{D5CDD505-2E9C-101B-9397-08002B2CF9AE}" pid="9" name="eCPredefinedTax2">
    <vt:lpwstr/>
  </property>
  <property fmtid="{D5CDD505-2E9C-101B-9397-08002B2CF9AE}" pid="10" name="eCPredefinedTax3">
    <vt:lpwstr/>
  </property>
</Properties>
</file>